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3" r:id="rId3"/>
    <p:sldId id="282" r:id="rId4"/>
    <p:sldId id="285" r:id="rId5"/>
    <p:sldId id="286" r:id="rId6"/>
    <p:sldId id="259" r:id="rId7"/>
    <p:sldId id="284" r:id="rId8"/>
    <p:sldId id="276" r:id="rId9"/>
    <p:sldId id="268" r:id="rId10"/>
    <p:sldId id="269" r:id="rId11"/>
    <p:sldId id="287" r:id="rId12"/>
    <p:sldId id="270" r:id="rId13"/>
    <p:sldId id="272" r:id="rId14"/>
    <p:sldId id="273" r:id="rId15"/>
    <p:sldId id="288" r:id="rId16"/>
    <p:sldId id="275" r:id="rId17"/>
    <p:sldId id="289" r:id="rId18"/>
    <p:sldId id="290" r:id="rId19"/>
    <p:sldId id="291" r:id="rId20"/>
    <p:sldId id="279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ibre Franklin" pitchFamily="2" charset="77"/>
      <p:regular r:id="rId27"/>
      <p:bold r:id="rId28"/>
      <p:italic r:id="rId29"/>
      <p:boldItalic r:id="rId30"/>
    </p:embeddedFont>
    <p:embeddedFont>
      <p:font typeface="Libre Franklin Medium" panose="020B0604020202020204" pitchFamily="34" charset="0"/>
      <p:regular r:id="rId31"/>
      <p:bold r:id="rId32"/>
      <p:italic r:id="rId33"/>
      <p:boldItalic r:id="rId34"/>
    </p:embeddedFont>
    <p:embeddedFont>
      <p:font typeface="Montserrat" pitchFamily="2" charset="77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8" roundtripDataSignature="AMtx7mhx3wO+cHw5bvd2Sny5jWA3ayNe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55"/>
  </p:normalViewPr>
  <p:slideViewPr>
    <p:cSldViewPr snapToGrid="0">
      <p:cViewPr varScale="1">
        <p:scale>
          <a:sx n="89" d="100"/>
          <a:sy n="89" d="100"/>
        </p:scale>
        <p:origin x="9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90446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143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producción de conocimiento requiere muchos centros… Reina ¿cómo ves tu la interacción entre esos centros?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…. formación a los estudiantes con vinculación científica/industrial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58413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353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2157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 speaks pajita diversa y variada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92536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acd1b8ee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8acd1b8ee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</a:rPr>
              <a:t>José speaks pajita diversa y variada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143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783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cursos en bloques + buenas prácticas de reproducibilidad … inmersos en el mismo ambiente que se hace ciencia en los grandes institutos: reproducibilidad científica + buenas prácticas experimental y en programación + Bologna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Luis: presencialidad remota + plataforma de aprendizaje remota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laboratorios interconectados (+citizen science)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2495242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cursos en bloques + buenas prácticas de reproducibilidad … inmersos en el mismo ambiente que se hace ciencia en los grandes institutos: reproducibilidad científica + buenas prácticas experimental y en programación + Bologna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Luis: presencialidad remota + plataforma de aprendizaje remota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laboratorios interconectados (+citizen science)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666108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324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33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6380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67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10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98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934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cd1b8eec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Luis: pausa con los socios -&gt; 8 universidad en Latam y 3 en Europa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Pero es un consorcio que va más allá de las universidades -&gt; Seguir el video, y hablar de nuestros partners/aliados</a:t>
            </a:r>
            <a:endParaRPr sz="1200" b="1"/>
          </a:p>
        </p:txBody>
      </p:sp>
      <p:sp>
        <p:nvSpPr>
          <p:cNvPr id="209" name="Google Shape;209;g8acd1b8eec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818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76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leer texto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Se abre la sesión de preguntas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40227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Nuñez: LA-CoNGA physics busca crear una red Latinoamericana-Europea para ofrecer una oferta educativa a estudiantes en 8 universidades en Colombia, Ecuador, Peru y Venezuela que combina física avanzada, ciencia de datos e instrumentación y se basa en herramientas de educación digital y de acceso abierto… Cuéntennos ¿en qué contexto se enmarca este proyecto?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ciencia interdisciplinaria, escala global, internacionalización de la educación y modernización de los currículos. Link COVID19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128350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_1">
  <p:cSld name="Diapositiva de título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4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Medium"/>
              <a:buNone/>
              <a:defRPr sz="32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 rot="5400000">
            <a:off x="2192491" y="471334"/>
            <a:ext cx="2814829" cy="55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" name="Google Shape;38;p15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 descr="Imagen que contiene reloj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" name="Google Shape;41;p1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" name="Google Shape;43;p15" descr="Imagen que contiene objeto, reloj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5" name="Google Shape;45;p15" descr="Imagen que contiene señal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8" name="Google Shape;48;p16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1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2" name="Google Shape;52;p16" descr="Imagen que contiene señal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" name="Google Shape;63;p18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 descr="Imagen que contiene dibujo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 descr="Imagen que contiene dibujo  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 descr="Imagen que contiene dibujo  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 descr="Imagen que contiene dibujo  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8" descr="Imagen que contiene alimentos, plato  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7" cy="4051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9"/>
          <p:cNvGrpSpPr/>
          <p:nvPr/>
        </p:nvGrpSpPr>
        <p:grpSpPr>
          <a:xfrm>
            <a:off x="7008718" y="5361238"/>
            <a:ext cx="3839229" cy="1239206"/>
            <a:chOff x="8169499" y="5338777"/>
            <a:chExt cx="3666185" cy="1170719"/>
          </a:xfrm>
        </p:grpSpPr>
        <p:pic>
          <p:nvPicPr>
            <p:cNvPr id="81" name="Google Shape;81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74574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9" descr="Imagen que contiene dibujo  Descripción generada con confianza muy alt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98502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9" descr="Imagen que contiene alimentos  Descripción generada con confianza muy alta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597776" y="5342646"/>
              <a:ext cx="768440" cy="4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9" descr="Imagen que contiene dibujo  Descripción generada con confianza muy alta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69499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9" descr="Imagen que contiene dibujo  Descripción generada con confianza muy alta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167611" y="6047405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9" descr="Imagen que contiene alimentos  Descripción generada con confianza muy alta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54991" y="605813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142371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2963" cy="74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-12993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13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 descr="Imagen que contiene alimentos, plato  Descripción generada con confianza muy alt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">
  <p:cSld name="Diapositiva de título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20"/>
          <p:cNvGrpSpPr/>
          <p:nvPr/>
        </p:nvGrpSpPr>
        <p:grpSpPr>
          <a:xfrm>
            <a:off x="6222272" y="5292192"/>
            <a:ext cx="5293605" cy="1513141"/>
            <a:chOff x="5663592" y="2910750"/>
            <a:chExt cx="7660789" cy="2189784"/>
          </a:xfrm>
        </p:grpSpPr>
        <p:pic>
          <p:nvPicPr>
            <p:cNvPr id="107" name="Google Shape;107;p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443879" y="4353000"/>
              <a:ext cx="1064532" cy="308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63592" y="3196188"/>
              <a:ext cx="887110" cy="39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54133" y="4188004"/>
              <a:ext cx="638718" cy="638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44476" y="3151911"/>
              <a:ext cx="887122" cy="43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854409" y="2910750"/>
              <a:ext cx="965665" cy="965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2437254" y="3224979"/>
              <a:ext cx="887120" cy="33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994869" y="3914174"/>
              <a:ext cx="1186360" cy="1186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547677" y="3044354"/>
              <a:ext cx="832527" cy="69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2278503" y="4367614"/>
              <a:ext cx="1045878" cy="279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9896267" y="3076100"/>
              <a:ext cx="586360" cy="5863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" name="Google Shape;117;p2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64950" y="5985550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0" name="Google Shape;120;p21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 descr="Imagen que contiene reloj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6" name="Google Shape;126;p21" descr="Imagen que contiene objeto, reloj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833438" y="1037255"/>
            <a:ext cx="10515600" cy="506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28" name="Google Shape;128;p21" descr="Imagen que contiene señal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1" name="Google Shape;131;p22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19286"/>
            <a:ext cx="12228347" cy="2315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833838" y="1037939"/>
            <a:ext cx="10515199" cy="502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36" name="Google Shape;136;p22" descr="Imagen que contiene señal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078" cy="1319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www.oxfordinsights.com/ai-readiness2019" TargetMode="Externa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hannel/UCcXSolYkpCW_iYxHrnSJw0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sQi0cyCEyvg" TargetMode="External"/><Relationship Id="rId4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cornell.edu/info2040/2011/09/26/scientific-collaboration-throughout-history-knowledge-networks-with-weak-local-bridges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www.irit.fr/netscity/prod/intr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3433773" y="1834828"/>
            <a:ext cx="7193100" cy="1737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Luis A. Núñez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i="1" dirty="0"/>
              <a:t>Universidad Industrial de Santander 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i="1" dirty="0"/>
              <a:t>Bucaramanga-Colombia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En representación de 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phyisics</a:t>
            </a:r>
            <a:r>
              <a:rPr lang="es-ES" dirty="0"/>
              <a:t> </a:t>
            </a:r>
            <a:endParaRPr dirty="0"/>
          </a:p>
        </p:txBody>
      </p:sp>
      <p:sp>
        <p:nvSpPr>
          <p:cNvPr id="194" name="Google Shape;194;g8205a0f678_3_1"/>
          <p:cNvSpPr txBox="1">
            <a:spLocks noGrp="1"/>
          </p:cNvSpPr>
          <p:nvPr>
            <p:ph type="body" idx="2"/>
          </p:nvPr>
        </p:nvSpPr>
        <p:spPr>
          <a:xfrm>
            <a:off x="500063" y="107353"/>
            <a:ext cx="7963495" cy="152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200" b="1" dirty="0"/>
              <a:t>Latin-American alliance for capacity building in advanced physics 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3200" b="1" dirty="0"/>
              <a:t>LA-</a:t>
            </a:r>
            <a:r>
              <a:rPr lang="en-US" sz="3200" b="1" dirty="0" err="1"/>
              <a:t>CoNGA</a:t>
            </a:r>
            <a:r>
              <a:rPr lang="en-US" sz="3200" b="1" dirty="0"/>
              <a:t> physics</a:t>
            </a:r>
            <a:endParaRPr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333467" y="4049793"/>
            <a:ext cx="4386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solidFill>
                  <a:schemeClr val="bg1"/>
                </a:solidFill>
                <a:latin typeface="Montserrat" panose="020B0604020202020204" charset="0"/>
              </a:rPr>
              <a:t>11 de Septiembre 2020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7C8CC8-C039-3844-AD86-A85C82A30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6" y="3750416"/>
            <a:ext cx="3529020" cy="1126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"/>
          <p:cNvSpPr txBox="1">
            <a:spLocks noGrp="1"/>
          </p:cNvSpPr>
          <p:nvPr>
            <p:ph type="title"/>
          </p:nvPr>
        </p:nvSpPr>
        <p:spPr>
          <a:xfrm>
            <a:off x="833851" y="154775"/>
            <a:ext cx="11358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Sociedad del conocimiento</a:t>
            </a:r>
            <a:endParaRPr dirty="0"/>
          </a:p>
        </p:txBody>
      </p:sp>
      <p:sp>
        <p:nvSpPr>
          <p:cNvPr id="268" name="Google Shape;268;p3"/>
          <p:cNvSpPr txBox="1">
            <a:spLocks noGrp="1"/>
          </p:cNvSpPr>
          <p:nvPr>
            <p:ph type="body" idx="1"/>
          </p:nvPr>
        </p:nvSpPr>
        <p:spPr>
          <a:xfrm>
            <a:off x="1" y="862000"/>
            <a:ext cx="6958500" cy="29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De la sociedad industrial a la informacional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centrada en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El conocimiento es insumo y producto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Producción temprana de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global interrelacionada</a:t>
            </a:r>
            <a:endParaRPr sz="2400"/>
          </a:p>
        </p:txBody>
      </p:sp>
      <p:pic>
        <p:nvPicPr>
          <p:cNvPr id="269" name="Google Shape;2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1275"/>
            <a:ext cx="6096001" cy="332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3742023"/>
            <a:ext cx="68580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"/>
          <p:cNvSpPr txBox="1"/>
          <p:nvPr/>
        </p:nvSpPr>
        <p:spPr>
          <a:xfrm>
            <a:off x="90000" y="6068925"/>
            <a:ext cx="97875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https://www.oxfordinsights.com/ai-readiness2019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0" y="774123"/>
            <a:ext cx="68580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¿Cómo lo vamos a hacer?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03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¿Qué queremos hacer?</a:t>
            </a:r>
            <a:endParaRPr dirty="0"/>
          </a:p>
        </p:txBody>
      </p:sp>
      <p:pic>
        <p:nvPicPr>
          <p:cNvPr id="278" name="Google Shape;278;p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39" y="1574903"/>
            <a:ext cx="7238946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9286" y="1064246"/>
            <a:ext cx="40279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LA-</a:t>
            </a:r>
            <a:r>
              <a:rPr lang="es-EC" sz="1800" b="1" dirty="0" err="1">
                <a:latin typeface="Montserrat" panose="020B0604020202020204" charset="0"/>
              </a:rPr>
              <a:t>CoNGA</a:t>
            </a:r>
            <a:r>
              <a:rPr lang="es-EC" sz="1800" b="1" dirty="0">
                <a:latin typeface="Montserrat" panose="020B0604020202020204" charset="0"/>
              </a:rPr>
              <a:t> </a:t>
            </a:r>
            <a:r>
              <a:rPr lang="es-EC" sz="1800" b="1" dirty="0" err="1">
                <a:latin typeface="Montserrat" panose="020B0604020202020204" charset="0"/>
              </a:rPr>
              <a:t>physics</a:t>
            </a:r>
            <a:r>
              <a:rPr lang="es-EC" sz="1800" b="1" dirty="0">
                <a:latin typeface="Montserrat" panose="020B0604020202020204" charset="0"/>
              </a:rPr>
              <a:t> </a:t>
            </a:r>
            <a:r>
              <a:rPr lang="es-EC" sz="1800" dirty="0">
                <a:latin typeface="Montserrat" panose="020B0604020202020204" charset="0"/>
              </a:rPr>
              <a:t>quiere desarrollar un programa de especialización en Física avanzada </a:t>
            </a:r>
          </a:p>
          <a:p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Este programa se insertará como especialización en las maestrías de Física de los socios de LA (8 universidades)</a:t>
            </a:r>
          </a:p>
          <a:p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Cumplirá con los protocolos de </a:t>
            </a:r>
            <a:r>
              <a:rPr lang="es-EC" sz="1800" dirty="0" err="1">
                <a:latin typeface="Montserrat" panose="020B0604020202020204" charset="0"/>
              </a:rPr>
              <a:t>Bologna</a:t>
            </a:r>
            <a:r>
              <a:rPr lang="es-EC" sz="1800" dirty="0">
                <a:latin typeface="Montserrat" panose="020B0604020202020204" charset="0"/>
              </a:rPr>
              <a:t> (60 ECTS)</a:t>
            </a:r>
          </a:p>
          <a:p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Se basa sobre tres pilares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Ciencia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Datos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Instrumentación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2800" dirty="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LA-</a:t>
            </a:r>
            <a:r>
              <a:rPr lang="es-ES" sz="2800" dirty="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CoNGA</a:t>
            </a:r>
            <a:r>
              <a:rPr lang="es-ES" sz="2800" dirty="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s-ES" sz="2800" dirty="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physics</a:t>
            </a: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:                            Física </a:t>
            </a:r>
            <a:r>
              <a:rPr lang="es-ES" sz="2800" dirty="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de Altas Energías</a:t>
            </a:r>
            <a:endParaRPr sz="2800" b="0" i="0" u="none" strike="noStrike" cap="none" dirty="0">
              <a:solidFill>
                <a:srgbClr val="000000"/>
              </a:solidFill>
              <a:latin typeface="Montserrat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2948" y="988824"/>
            <a:ext cx="5502454" cy="367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600" y="988826"/>
            <a:ext cx="5355298" cy="30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/>
          <p:nvPr/>
        </p:nvSpPr>
        <p:spPr>
          <a:xfrm>
            <a:off x="1102675" y="1021550"/>
            <a:ext cx="45978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Responder preguntas fundamentales del universo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6727150" y="1585925"/>
            <a:ext cx="27288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Grandes colaboraciones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4000" y="3429000"/>
            <a:ext cx="4597701" cy="30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"/>
          <p:cNvSpPr txBox="1"/>
          <p:nvPr/>
        </p:nvSpPr>
        <p:spPr>
          <a:xfrm>
            <a:off x="5742500" y="3570175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Transferencia tecnológica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6" name="Google Shape;29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1700" y="2971800"/>
            <a:ext cx="2532290" cy="30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250" y="4000000"/>
            <a:ext cx="2236900" cy="211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cd1b8eec_1_16"/>
          <p:cNvSpPr txBox="1"/>
          <p:nvPr/>
        </p:nvSpPr>
        <p:spPr>
          <a:xfrm>
            <a:off x="532738" y="6047450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Transferencia tecnológica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8acd1b8eec_1_1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Física de sistemas complejos</a:t>
            </a:r>
            <a:endParaRPr sz="3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8acd1b8eec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675" y="1243200"/>
            <a:ext cx="7224174" cy="50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8acd1b8eec_1_16"/>
          <p:cNvSpPr txBox="1"/>
          <p:nvPr/>
        </p:nvSpPr>
        <p:spPr>
          <a:xfrm>
            <a:off x="5077650" y="730050"/>
            <a:ext cx="7038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Ubicuidad de los modelos estudiados</a:t>
            </a:r>
            <a:endParaRPr sz="2400" b="1" i="0" u="none" strike="noStrike" cap="none"/>
          </a:p>
        </p:txBody>
      </p:sp>
      <p:sp>
        <p:nvSpPr>
          <p:cNvPr id="306" name="Google Shape;306;g8acd1b8eec_1_16"/>
          <p:cNvSpPr txBox="1"/>
          <p:nvPr/>
        </p:nvSpPr>
        <p:spPr>
          <a:xfrm>
            <a:off x="126900" y="735475"/>
            <a:ext cx="43107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Estudio y clasificación de los estados de la materia</a:t>
            </a:r>
            <a:endParaRPr sz="2400" b="1" i="0" u="none" strike="noStrike" cap="none"/>
          </a:p>
        </p:txBody>
      </p:sp>
      <p:pic>
        <p:nvPicPr>
          <p:cNvPr id="307" name="Google Shape;307;g8acd1b8eec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731" y="2693912"/>
            <a:ext cx="3257844" cy="157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8acd1b8eec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0600" y="1368425"/>
            <a:ext cx="3109150" cy="182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8acd1b8eec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4471876"/>
            <a:ext cx="3109149" cy="18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8acd1b8eec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1552" y="4295999"/>
            <a:ext cx="1378225" cy="21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8acd1b8eec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588075"/>
            <a:ext cx="3109150" cy="94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¿Cómo lo vamos a hacer?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1228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    Metodología &amp; Plataforma</a:t>
            </a:r>
            <a:endParaRPr sz="3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7" descr="A screenshot of a cell phone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125" y="1062157"/>
            <a:ext cx="3767285" cy="89931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7"/>
          <p:cNvSpPr txBox="1"/>
          <p:nvPr/>
        </p:nvSpPr>
        <p:spPr>
          <a:xfrm>
            <a:off x="702301" y="709025"/>
            <a:ext cx="266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cursos en bloques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25" name="Google Shape;325;p7" descr="A screenshot of a video game  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204" y="2343148"/>
            <a:ext cx="3587176" cy="195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6725" y="4225455"/>
            <a:ext cx="3494200" cy="223379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7"/>
          <p:cNvSpPr txBox="1"/>
          <p:nvPr/>
        </p:nvSpPr>
        <p:spPr>
          <a:xfrm>
            <a:off x="938477" y="2020150"/>
            <a:ext cx="266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>
                <a:latin typeface="Calibri"/>
                <a:ea typeface="Calibri"/>
                <a:cs typeface="Calibri"/>
                <a:sym typeface="Calibri"/>
              </a:rPr>
              <a:t>Presencialidad remota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28" name="Google Shape;328;p7"/>
          <p:cNvSpPr txBox="1"/>
          <p:nvPr/>
        </p:nvSpPr>
        <p:spPr>
          <a:xfrm>
            <a:off x="4143425" y="3856825"/>
            <a:ext cx="394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Buenas </a:t>
            </a:r>
            <a:r>
              <a:rPr lang="es-ES" sz="1800" b="1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rácticas</a:t>
            </a:r>
            <a:r>
              <a:rPr lang="es-ES" sz="1400" b="1" i="0" u="none" strike="noStrike" cap="none">
                <a:solidFill>
                  <a:srgbClr val="000000"/>
                </a:solidFill>
              </a:rPr>
              <a:t> </a:t>
            </a:r>
            <a:r>
              <a:rPr lang="es-ES" sz="1800" b="1">
                <a:latin typeface="Calibri"/>
                <a:ea typeface="Calibri"/>
                <a:cs typeface="Calibri"/>
                <a:sym typeface="Calibri"/>
              </a:rPr>
              <a:t>de r</a:t>
            </a: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eproducibilidad 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29" name="Google Shape;329;p7"/>
          <p:cNvSpPr txBox="1"/>
          <p:nvPr/>
        </p:nvSpPr>
        <p:spPr>
          <a:xfrm>
            <a:off x="389200" y="4300525"/>
            <a:ext cx="3494100" cy="2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Laboratorios</a:t>
            </a:r>
            <a:r>
              <a:rPr lang="es-ES" sz="1800" b="1">
                <a:latin typeface="Calibri"/>
                <a:ea typeface="Calibri"/>
                <a:cs typeface="Calibri"/>
                <a:sym typeface="Calibri"/>
              </a:rPr>
              <a:t> interconectados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30" name="Google Shape;330;p7" descr="A screenshot of a cell phone  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7001" y="1176533"/>
            <a:ext cx="3494187" cy="195818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"/>
          <p:cNvSpPr txBox="1"/>
          <p:nvPr/>
        </p:nvSpPr>
        <p:spPr>
          <a:xfrm>
            <a:off x="8377000" y="818825"/>
            <a:ext cx="346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Integrando </a:t>
            </a:r>
            <a:r>
              <a:rPr lang="es-ES" sz="1800" b="1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lataformas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32" name="Google Shape;332;p7"/>
          <p:cNvSpPr txBox="1"/>
          <p:nvPr/>
        </p:nvSpPr>
        <p:spPr>
          <a:xfrm>
            <a:off x="8975123" y="3013364"/>
            <a:ext cx="222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un único ambiente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5401" y="3399626"/>
            <a:ext cx="3494201" cy="218386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"/>
          <p:cNvSpPr txBox="1"/>
          <p:nvPr/>
        </p:nvSpPr>
        <p:spPr>
          <a:xfrm>
            <a:off x="8377001" y="5676661"/>
            <a:ext cx="37674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+"/>
            </a:pPr>
            <a:r>
              <a:rPr lang="es-E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pasantías científicas y/o industriales. Una red global!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35" name="Google Shape;335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463" y="4682199"/>
            <a:ext cx="2962276" cy="1770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7"/>
          <p:cNvSpPr txBox="1"/>
          <p:nvPr/>
        </p:nvSpPr>
        <p:spPr>
          <a:xfrm>
            <a:off x="2727500" y="3388650"/>
            <a:ext cx="383400" cy="2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06810" y="917078"/>
            <a:ext cx="3986191" cy="273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   Metodología &amp; Plataforma</a:t>
            </a:r>
            <a:endParaRPr sz="3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7"/>
          <p:cNvSpPr txBox="1"/>
          <p:nvPr/>
        </p:nvSpPr>
        <p:spPr>
          <a:xfrm>
            <a:off x="2727500" y="3388650"/>
            <a:ext cx="383400" cy="2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EFE155A-E6DC-4A03-8213-B3A5B633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1" y="865614"/>
            <a:ext cx="11137595" cy="54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91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   Encuentros virtuales</a:t>
            </a:r>
            <a:endParaRPr dirty="0"/>
          </a:p>
        </p:txBody>
      </p:sp>
      <p:pic>
        <p:nvPicPr>
          <p:cNvPr id="351" name="Google Shape;35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5295" y="879676"/>
            <a:ext cx="6244905" cy="546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7160" y="1620456"/>
            <a:ext cx="43520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Realizamos una serie de encuentros virtuales para dar a conocer a la comunidad sobre el proyecto</a:t>
            </a:r>
          </a:p>
          <a:p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Mas de 700 asistentes en total</a:t>
            </a:r>
          </a:p>
          <a:p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Las sesiones se pueden revisar en nuestro canal </a:t>
            </a:r>
            <a:r>
              <a:rPr lang="es-EC" sz="1800" dirty="0" err="1">
                <a:latin typeface="Montserrat" panose="020B0604020202020204" charset="0"/>
              </a:rPr>
              <a:t>youtube</a:t>
            </a:r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  <a:hlinkClick r:id="rId4"/>
              </a:rPr>
              <a:t>LA-</a:t>
            </a:r>
            <a:r>
              <a:rPr lang="es-EC" sz="1800" dirty="0" err="1">
                <a:latin typeface="Montserrat" panose="020B0604020202020204" charset="0"/>
                <a:hlinkClick r:id="rId4"/>
              </a:rPr>
              <a:t>CoNGA</a:t>
            </a:r>
            <a:r>
              <a:rPr lang="es-EC" sz="1800" dirty="0">
                <a:latin typeface="Montserrat" panose="020B0604020202020204" charset="0"/>
                <a:hlinkClick r:id="rId4"/>
              </a:rPr>
              <a:t> </a:t>
            </a:r>
            <a:r>
              <a:rPr lang="es-EC" sz="1800" dirty="0" err="1">
                <a:latin typeface="Montserrat" panose="020B0604020202020204" charset="0"/>
                <a:hlinkClick r:id="rId4"/>
              </a:rPr>
              <a:t>youtube</a:t>
            </a:r>
            <a:r>
              <a:rPr lang="es-EC" sz="1800" dirty="0">
                <a:latin typeface="Montserrat" panose="020B0604020202020204" charset="0"/>
                <a:hlinkClick r:id="rId4"/>
              </a:rPr>
              <a:t> </a:t>
            </a:r>
            <a:r>
              <a:rPr lang="es-EC" sz="1800" dirty="0" err="1">
                <a:latin typeface="Montserrat" panose="020B0604020202020204" charset="0"/>
                <a:hlinkClick r:id="rId4"/>
              </a:rPr>
              <a:t>channel</a:t>
            </a:r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Contáctanos si deseas participar</a:t>
            </a:r>
          </a:p>
          <a:p>
            <a:endParaRPr lang="es-EC" sz="18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573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/>
              <a:t>:                                         ¡Muchas gracias!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0" y="1009311"/>
            <a:ext cx="11158637" cy="48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8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6304B4-F8F0-493B-9EA5-CEA17037E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3759506"/>
            <a:ext cx="9210869" cy="3320518"/>
          </a:xfrm>
          <a:prstGeom prst="rect">
            <a:avLst/>
          </a:prstGeom>
        </p:spPr>
      </p:pic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                   ¡suena bien! </a:t>
            </a:r>
            <a:endParaRPr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06EBB9-E783-4C46-9789-9F86AFA1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27" y="1212391"/>
            <a:ext cx="4346912" cy="2929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9B844-7543-4F32-AFB5-16831A4D181C}"/>
              </a:ext>
            </a:extLst>
          </p:cNvPr>
          <p:cNvSpPr txBox="1"/>
          <p:nvPr/>
        </p:nvSpPr>
        <p:spPr>
          <a:xfrm>
            <a:off x="704461" y="1138401"/>
            <a:ext cx="60555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LA-</a:t>
            </a:r>
            <a:r>
              <a:rPr lang="es-EC" sz="2000" b="1" dirty="0" err="1">
                <a:latin typeface="Montserrat" panose="020B0604020202020204" charset="0"/>
              </a:rPr>
              <a:t>CoNGA</a:t>
            </a:r>
            <a:r>
              <a:rPr lang="es-EC" sz="2000" b="1" dirty="0">
                <a:latin typeface="Montserrat" panose="020B0604020202020204" charset="0"/>
              </a:rPr>
              <a:t> </a:t>
            </a:r>
            <a:r>
              <a:rPr lang="es-EC" sz="2000" b="1" dirty="0" err="1">
                <a:latin typeface="Montserrat" panose="020B0604020202020204" charset="0"/>
              </a:rPr>
              <a:t>physics</a:t>
            </a:r>
            <a:r>
              <a:rPr lang="es-EC" sz="2000" b="1" dirty="0">
                <a:latin typeface="Montserrat" panose="020B0604020202020204" charset="0"/>
              </a:rPr>
              <a:t> es proyecto de </a:t>
            </a:r>
            <a:r>
              <a:rPr lang="es-EC" sz="2000" b="1" dirty="0" err="1">
                <a:latin typeface="Montserrat" panose="020B0604020202020204" charset="0"/>
              </a:rPr>
              <a:t>Capacity</a:t>
            </a:r>
            <a:r>
              <a:rPr lang="es-EC" sz="2000" b="1" dirty="0">
                <a:latin typeface="Montserrat" panose="020B0604020202020204" charset="0"/>
              </a:rPr>
              <a:t> </a:t>
            </a:r>
            <a:r>
              <a:rPr lang="es-EC" sz="2000" b="1" dirty="0" err="1">
                <a:latin typeface="Montserrat" panose="020B0604020202020204" charset="0"/>
              </a:rPr>
              <a:t>Building</a:t>
            </a:r>
            <a:r>
              <a:rPr lang="es-EC" sz="2000" b="1" dirty="0">
                <a:latin typeface="Montserrat" panose="020B0604020202020204" charset="0"/>
              </a:rPr>
              <a:t> financiado por</a:t>
            </a:r>
          </a:p>
          <a:p>
            <a:pPr algn="ctr"/>
            <a:r>
              <a:rPr lang="es-EC" sz="2000" dirty="0">
                <a:latin typeface="Montserrat" panose="020B0604020202020204" charset="0"/>
              </a:rPr>
              <a:t> </a:t>
            </a:r>
            <a:r>
              <a:rPr lang="en-US" sz="2000" b="1" dirty="0">
                <a:latin typeface="Montserrat" panose="020B0604020202020204" charset="0"/>
              </a:rPr>
              <a:t>Erasmus+ </a:t>
            </a:r>
            <a:r>
              <a:rPr lang="en-US" sz="2000" b="1" dirty="0" err="1">
                <a:latin typeface="Montserrat" panose="020B0604020202020204" charset="0"/>
              </a:rPr>
              <a:t>Programme</a:t>
            </a:r>
            <a:endParaRPr lang="en-US" sz="2000" b="1" dirty="0">
              <a:latin typeface="Montserrat" panose="020B0604020202020204" charset="0"/>
            </a:endParaRPr>
          </a:p>
          <a:p>
            <a:pPr algn="ctr"/>
            <a:r>
              <a:rPr lang="en-US" sz="2000" b="1" dirty="0">
                <a:latin typeface="Montserrat" panose="020B0604020202020204" charset="0"/>
              </a:rPr>
              <a:t>Capacity-Building projects in the field of Higher Education (E+CBHE)</a:t>
            </a:r>
          </a:p>
          <a:p>
            <a:pPr algn="ctr"/>
            <a:endParaRPr lang="en-US" sz="2000" b="1" dirty="0">
              <a:latin typeface="Montserrat" panose="020B0604020202020204" charset="0"/>
            </a:endParaRPr>
          </a:p>
          <a:p>
            <a:pPr algn="ctr"/>
            <a:r>
              <a:rPr lang="en-US" sz="2000" b="1" dirty="0">
                <a:latin typeface="Montserrat" panose="020B0604020202020204" charset="0"/>
              </a:rPr>
              <a:t>Funding: 899.595 EUR  - </a:t>
            </a:r>
            <a:r>
              <a:rPr lang="en-US" sz="2000" b="1" dirty="0" err="1">
                <a:latin typeface="Montserrat" panose="020B0604020202020204" charset="0"/>
              </a:rPr>
              <a:t>Duración</a:t>
            </a:r>
            <a:r>
              <a:rPr lang="en-US" sz="2000" b="1" dirty="0">
                <a:latin typeface="Montserrat" panose="020B0604020202020204" charset="0"/>
              </a:rPr>
              <a:t>: 3 </a:t>
            </a:r>
            <a:r>
              <a:rPr lang="en-US" sz="2000" b="1" dirty="0" err="1">
                <a:latin typeface="Montserrat" panose="020B0604020202020204" charset="0"/>
              </a:rPr>
              <a:t>años</a:t>
            </a:r>
            <a:r>
              <a:rPr lang="en-US" sz="2000" b="1" dirty="0">
                <a:latin typeface="Montserrat" panose="020B0604020202020204" charset="0"/>
              </a:rPr>
              <a:t> </a:t>
            </a:r>
          </a:p>
          <a:p>
            <a:pPr algn="ctr"/>
            <a:r>
              <a:rPr lang="en-US" sz="2000" b="1" dirty="0" err="1">
                <a:latin typeface="Montserrat" panose="020B0604020202020204" charset="0"/>
              </a:rPr>
              <a:t>Fecha</a:t>
            </a:r>
            <a:r>
              <a:rPr lang="en-US" sz="2000" b="1" dirty="0">
                <a:latin typeface="Montserrat" panose="020B0604020202020204" charset="0"/>
              </a:rPr>
              <a:t> de </a:t>
            </a:r>
            <a:r>
              <a:rPr lang="en-US" sz="2000" b="1" dirty="0" err="1">
                <a:latin typeface="Montserrat" panose="020B0604020202020204" charset="0"/>
              </a:rPr>
              <a:t>inicio</a:t>
            </a:r>
            <a:r>
              <a:rPr lang="en-US" sz="2000" b="1" dirty="0">
                <a:latin typeface="Montserrat" panose="020B0604020202020204" charset="0"/>
              </a:rPr>
              <a:t>: </a:t>
            </a:r>
            <a:r>
              <a:rPr lang="en-US" sz="2000" b="1" dirty="0" err="1">
                <a:latin typeface="Montserrat" panose="020B0604020202020204" charset="0"/>
              </a:rPr>
              <a:t>Enero</a:t>
            </a:r>
            <a:r>
              <a:rPr lang="en-US" sz="2000" b="1" dirty="0">
                <a:latin typeface="Montserrat" panose="020B0604020202020204" charset="0"/>
              </a:rPr>
              <a:t> 2020</a:t>
            </a:r>
          </a:p>
          <a:p>
            <a:pPr algn="ctr"/>
            <a:r>
              <a:rPr lang="en-US" sz="2000" b="1" dirty="0">
                <a:latin typeface="Montserrat" panose="020B0604020202020204" charset="0"/>
              </a:rPr>
              <a:t>  </a:t>
            </a:r>
          </a:p>
          <a:p>
            <a:pPr algn="ctr"/>
            <a:r>
              <a:rPr lang="en-US" sz="2000" b="1" dirty="0">
                <a:latin typeface="Montserrat" panose="020B0604020202020204" charset="0"/>
                <a:hlinkClick r:id="rId5"/>
              </a:rPr>
              <a:t>LA-</a:t>
            </a:r>
            <a:r>
              <a:rPr lang="en-US" sz="2000" b="1" dirty="0" err="1">
                <a:latin typeface="Montserrat" panose="020B0604020202020204" charset="0"/>
                <a:hlinkClick r:id="rId5"/>
              </a:rPr>
              <a:t>CoNGA</a:t>
            </a:r>
            <a:r>
              <a:rPr lang="en-US" sz="2000" b="1" dirty="0">
                <a:latin typeface="Montserrat" panose="020B0604020202020204" charset="0"/>
                <a:hlinkClick r:id="rId5"/>
              </a:rPr>
              <a:t> physics ¡</a:t>
            </a:r>
            <a:r>
              <a:rPr lang="en-US" sz="2000" b="1" dirty="0" err="1">
                <a:latin typeface="Montserrat" panose="020B0604020202020204" charset="0"/>
                <a:hlinkClick r:id="rId5"/>
              </a:rPr>
              <a:t>Suena</a:t>
            </a:r>
            <a:r>
              <a:rPr lang="en-US" sz="2000" b="1" dirty="0">
                <a:latin typeface="Montserrat" panose="020B0604020202020204" charset="0"/>
                <a:hlinkClick r:id="rId5"/>
              </a:rPr>
              <a:t> </a:t>
            </a:r>
            <a:r>
              <a:rPr lang="en-US" sz="2000" b="1" dirty="0" err="1">
                <a:latin typeface="Montserrat" panose="020B0604020202020204" charset="0"/>
                <a:hlinkClick r:id="rId5"/>
              </a:rPr>
              <a:t>bien</a:t>
            </a:r>
            <a:r>
              <a:rPr lang="en-US" sz="2000" b="1" dirty="0">
                <a:latin typeface="Montserrat" panose="020B0604020202020204" charset="0"/>
                <a:hlinkClick r:id="rId5"/>
              </a:rPr>
              <a:t>!</a:t>
            </a:r>
            <a:endParaRPr lang="en-US" sz="2000" b="1" dirty="0">
              <a:latin typeface="Montserrat" panose="020B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51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es la Alianza Latinoamericana para la Física Avanzada (LA-</a:t>
            </a:r>
            <a:r>
              <a:rPr lang="es-ES" b="1" dirty="0" err="1"/>
              <a:t>CoNGA</a:t>
            </a:r>
            <a:r>
              <a:rPr lang="es-ES" b="1" dirty="0"/>
              <a:t> </a:t>
            </a:r>
            <a:r>
              <a:rPr lang="es-ES" b="1" dirty="0" err="1"/>
              <a:t>physics</a:t>
            </a:r>
            <a:r>
              <a:rPr lang="es-ES" b="1" dirty="0"/>
              <a:t>)?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¿Cómo lo vamos a hacer?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24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          ¿Quiénes somos?</a:t>
            </a:r>
            <a:endParaRPr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56592" y="970620"/>
            <a:ext cx="376023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Socios LA</a:t>
            </a:r>
          </a:p>
          <a:p>
            <a:r>
              <a:rPr lang="es-EC" sz="2000" b="1" dirty="0">
                <a:latin typeface="Montserrat" panose="020B0604020202020204" charset="0"/>
              </a:rPr>
              <a:t>Venezuela: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Simón </a:t>
            </a:r>
            <a:r>
              <a:rPr lang="es-ES" sz="1600" dirty="0" err="1">
                <a:latin typeface="Montserrat" panose="020B0604020202020204" charset="0"/>
              </a:rPr>
              <a:t>Bolivar</a:t>
            </a:r>
            <a:r>
              <a:rPr lang="es-ES" sz="1600" dirty="0">
                <a:latin typeface="Montserrat" panose="020B0604020202020204" charset="0"/>
              </a:rPr>
              <a:t> USB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 Universidad Central de Venezuela UCV</a:t>
            </a:r>
          </a:p>
          <a:p>
            <a:r>
              <a:rPr lang="es-EC" sz="2000" b="1" dirty="0">
                <a:latin typeface="Montserrat" panose="020B0604020202020204" charset="0"/>
              </a:rPr>
              <a:t>Colombia: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Industrial de Santander UIS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Antonio Nariño UAN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Ecuador: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</a:t>
            </a:r>
            <a:r>
              <a:rPr lang="es-ES" sz="1600" dirty="0" err="1">
                <a:latin typeface="Montserrat" panose="020B0604020202020204" charset="0"/>
              </a:rPr>
              <a:t>Yachay</a:t>
            </a:r>
            <a:r>
              <a:rPr lang="es-ES" sz="1600" dirty="0">
                <a:latin typeface="Montserrat" panose="020B0604020202020204" charset="0"/>
              </a:rPr>
              <a:t> </a:t>
            </a:r>
            <a:r>
              <a:rPr lang="es-ES" sz="1600" dirty="0" err="1">
                <a:latin typeface="Montserrat" panose="020B0604020202020204" charset="0"/>
              </a:rPr>
              <a:t>Tech</a:t>
            </a:r>
            <a:r>
              <a:rPr lang="es-ES" sz="1600" dirty="0">
                <a:latin typeface="Montserrat" panose="020B0604020202020204" charset="0"/>
              </a:rPr>
              <a:t> YT,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San Francisco de Quito USFQ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Perú: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de Ingeniería UNI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Mayor San Marcos UNMSM</a:t>
            </a:r>
            <a:endParaRPr lang="es-EC" sz="2000" dirty="0">
              <a:latin typeface="Montserrat" panose="020B0604020202020204" charset="0"/>
            </a:endParaRPr>
          </a:p>
          <a:p>
            <a:endParaRPr lang="en-US" sz="20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9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          ¿Quiénes somos?</a:t>
            </a:r>
            <a:endParaRPr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19269" y="2263281"/>
            <a:ext cx="37602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Socios EU</a:t>
            </a:r>
          </a:p>
          <a:p>
            <a:r>
              <a:rPr lang="es-EC" sz="2000" b="1" dirty="0">
                <a:latin typeface="Montserrat" panose="020B0604020202020204" charset="0"/>
              </a:rPr>
              <a:t>Francia: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anose="020B0604020202020204" charset="0"/>
              </a:rPr>
              <a:t>Universitè</a:t>
            </a:r>
            <a:r>
              <a:rPr lang="es-ES" sz="1600" dirty="0">
                <a:latin typeface="Montserrat" panose="020B0604020202020204" charset="0"/>
              </a:rPr>
              <a:t>  </a:t>
            </a:r>
            <a:r>
              <a:rPr lang="es-ES" sz="1600" dirty="0" err="1">
                <a:latin typeface="Montserrat" panose="020B0604020202020204" charset="0"/>
              </a:rPr>
              <a:t>Touluse</a:t>
            </a:r>
            <a:r>
              <a:rPr lang="es-ES" sz="1600" dirty="0">
                <a:latin typeface="Montserrat" panose="020B0604020202020204" charset="0"/>
              </a:rPr>
              <a:t> III Paul Sabatier 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dirty="0" err="1">
                <a:latin typeface="Montserrat" panose="020B0604020202020204" charset="0"/>
              </a:rPr>
              <a:t>Universitè</a:t>
            </a:r>
            <a:r>
              <a:rPr lang="es-ES" sz="1600" b="1" dirty="0">
                <a:latin typeface="Montserrat" panose="020B0604020202020204" charset="0"/>
              </a:rPr>
              <a:t> de Paris  </a:t>
            </a:r>
            <a:r>
              <a:rPr lang="es-ES" sz="1600" b="1" dirty="0" err="1">
                <a:latin typeface="Montserrat" panose="020B0604020202020204" charset="0"/>
              </a:rPr>
              <a:t>UdP</a:t>
            </a:r>
            <a:r>
              <a:rPr lang="es-ES" sz="1600" b="1" dirty="0">
                <a:latin typeface="Montserrat" panose="020B0604020202020204" charset="0"/>
              </a:rPr>
              <a:t> (líder)</a:t>
            </a:r>
          </a:p>
          <a:p>
            <a:r>
              <a:rPr lang="es-EC" sz="2000" b="1" dirty="0">
                <a:latin typeface="Montserrat" panose="020B0604020202020204" charset="0"/>
              </a:rPr>
              <a:t>Alemania: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Montserrat" panose="020B0604020202020204" charset="0"/>
              </a:rPr>
              <a:t>Technische</a:t>
            </a:r>
            <a:r>
              <a:rPr lang="es-ES" sz="1600" dirty="0">
                <a:latin typeface="Montserrat" panose="020B0604020202020204" charset="0"/>
              </a:rPr>
              <a:t> </a:t>
            </a:r>
            <a:r>
              <a:rPr lang="es-ES" sz="1600" dirty="0" err="1">
                <a:latin typeface="Montserrat" panose="020B0604020202020204" charset="0"/>
              </a:rPr>
              <a:t>Universitat</a:t>
            </a:r>
            <a:r>
              <a:rPr lang="es-ES" sz="1600" dirty="0">
                <a:latin typeface="Montserrat" panose="020B0604020202020204" charset="0"/>
              </a:rPr>
              <a:t> </a:t>
            </a:r>
            <a:r>
              <a:rPr lang="es-ES" sz="1600" dirty="0" err="1">
                <a:latin typeface="Montserrat" panose="020B0604020202020204" charset="0"/>
              </a:rPr>
              <a:t>Dresden</a:t>
            </a:r>
            <a:r>
              <a:rPr lang="es-ES" sz="1600" dirty="0">
                <a:latin typeface="Montserrat" panose="020B0604020202020204" charset="0"/>
              </a:rPr>
              <a:t> TUD</a:t>
            </a:r>
          </a:p>
          <a:p>
            <a:endParaRPr lang="en-US" sz="20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97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cd1b8eec_1_5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					 Socios y Aliados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8D153F-D91B-4329-BD8F-EF2FC661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81" y="1830702"/>
            <a:ext cx="10752752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05991-9A76-42AB-986E-5A7A4F5A50B8}"/>
              </a:ext>
            </a:extLst>
          </p:cNvPr>
          <p:cNvSpPr txBox="1"/>
          <p:nvPr/>
        </p:nvSpPr>
        <p:spPr>
          <a:xfrm>
            <a:off x="3472973" y="1217645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1" dirty="0">
                <a:latin typeface="Montserrat" panose="020B0604020202020204" charset="0"/>
              </a:rPr>
              <a:t>Aliados Científicos e Industriales</a:t>
            </a:r>
            <a:endParaRPr lang="en-US" sz="2400" b="1" dirty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 dirty="0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dirty="0"/>
              <a:t>¿Cómo lo vamos a hacer?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37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             Misión y Valores</a:t>
            </a:r>
            <a:endParaRPr dirty="0"/>
          </a:p>
        </p:txBody>
      </p:sp>
      <p:sp>
        <p:nvSpPr>
          <p:cNvPr id="343" name="Google Shape;343;p8"/>
          <p:cNvSpPr txBox="1">
            <a:spLocks noGrp="1"/>
          </p:cNvSpPr>
          <p:nvPr>
            <p:ph type="body" idx="1"/>
          </p:nvPr>
        </p:nvSpPr>
        <p:spPr>
          <a:xfrm>
            <a:off x="833839" y="966078"/>
            <a:ext cx="10643700" cy="28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b="1" dirty="0">
                <a:latin typeface="Montserrat" panose="020B0604020202020204" charset="0"/>
              </a:rPr>
              <a:t>Nuestra misión</a:t>
            </a:r>
            <a:endParaRPr b="1" dirty="0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sz="2200" i="1" dirty="0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Construimos y cultivamos una red sostenible, dinámica, interconectada y diversa de investigadores latinoamericanos y europeos en física avanzada, con estrechos lazos con el sector productivo, que lidere el desarrollo de la ciencia y la tecnología en la región. Juntos contribuimos a la modernización, accesibilidad e internacionalización de los sistemas de educación </a:t>
            </a:r>
            <a:r>
              <a:rPr lang="es-ES" sz="2200" i="1" dirty="0" err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superiore</a:t>
            </a:r>
            <a:r>
              <a:rPr lang="es-ES" sz="2200" i="1" dirty="0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 de la región. Promovemos la creación de comunidades similares en otras disciplinas y áreas de conocimiento.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800" dirty="0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C" dirty="0">
                <a:latin typeface="Montserrat" panose="020B0604020202020204" charset="0"/>
              </a:rPr>
              <a:t>                                                 </a:t>
            </a:r>
            <a:r>
              <a:rPr lang="es-EC" b="1" dirty="0">
                <a:latin typeface="Montserrat" panose="020B0604020202020204" charset="0"/>
              </a:rPr>
              <a:t>Nuestra visión</a:t>
            </a:r>
            <a:endParaRPr b="1" dirty="0">
              <a:latin typeface="Montserrat" panose="020B0604020202020204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"/>
          <p:cNvSpPr txBox="1"/>
          <p:nvPr/>
        </p:nvSpPr>
        <p:spPr>
          <a:xfrm>
            <a:off x="2428875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Colaboración</a:t>
            </a:r>
            <a:endParaRPr sz="2200" b="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Respeto </a:t>
            </a:r>
            <a:endParaRPr sz="2200" b="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Diversidad</a:t>
            </a:r>
            <a:endParaRPr sz="2200" b="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Acceso abierto</a:t>
            </a:r>
            <a:endParaRPr sz="2200" b="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Transparencia</a:t>
            </a:r>
            <a:endParaRPr sz="2200" b="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  <p:sp>
        <p:nvSpPr>
          <p:cNvPr id="345" name="Google Shape;345;p8"/>
          <p:cNvSpPr txBox="1"/>
          <p:nvPr/>
        </p:nvSpPr>
        <p:spPr>
          <a:xfrm>
            <a:off x="6763127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Comunidad</a:t>
            </a:r>
            <a:endParaRPr sz="220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Innovación </a:t>
            </a:r>
            <a:endParaRPr sz="220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Diálogo</a:t>
            </a:r>
            <a:endParaRPr sz="220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 dirty="0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Liderazgo</a:t>
            </a:r>
            <a:endParaRPr sz="220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dirty="0">
                <a:solidFill>
                  <a:schemeClr val="dk1"/>
                </a:solidFill>
                <a:latin typeface="Montserrat" panose="020B0604020202020204" charset="0"/>
              </a:rPr>
              <a:t>Valorización</a:t>
            </a:r>
            <a:endParaRPr sz="2200" i="1" u="none" strike="noStrike" cap="none" dirty="0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920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LA-</a:t>
            </a:r>
            <a:r>
              <a:rPr lang="es-ES" dirty="0" err="1"/>
              <a:t>CoNGA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:                             Colaboración científica</a:t>
            </a:r>
            <a:endParaRPr dirty="0"/>
          </a:p>
        </p:txBody>
      </p:sp>
      <p:pic>
        <p:nvPicPr>
          <p:cNvPr id="258" name="Google Shape;25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7075" y="764675"/>
            <a:ext cx="7872525" cy="473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"/>
          <p:cNvSpPr txBox="1">
            <a:spLocks noGrp="1"/>
          </p:cNvSpPr>
          <p:nvPr>
            <p:ph type="body" idx="1"/>
          </p:nvPr>
        </p:nvSpPr>
        <p:spPr>
          <a:xfrm>
            <a:off x="365476" y="743475"/>
            <a:ext cx="6600000" cy="2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dirty="0"/>
              <a:t>La producción de conocimiento es: </a:t>
            </a:r>
            <a:endParaRPr dirty="0"/>
          </a:p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s-ES" dirty="0"/>
              <a:t>Colaborativa</a:t>
            </a:r>
            <a:endParaRPr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 dirty="0"/>
              <a:t>Transdisciplinar</a:t>
            </a:r>
            <a:endParaRPr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 dirty="0"/>
              <a:t>Global</a:t>
            </a:r>
            <a:endParaRPr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 dirty="0"/>
              <a:t>De libre acceso</a:t>
            </a:r>
            <a:endParaRPr dirty="0"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 dirty="0"/>
              <a:t>Centrada en grandes volúmenes de datos</a:t>
            </a:r>
            <a:endParaRPr dirty="0"/>
          </a:p>
        </p:txBody>
      </p:sp>
      <p:sp>
        <p:nvSpPr>
          <p:cNvPr id="260" name="Google Shape;260;p2"/>
          <p:cNvSpPr txBox="1"/>
          <p:nvPr/>
        </p:nvSpPr>
        <p:spPr>
          <a:xfrm rot="-5400000">
            <a:off x="9759900" y="2527275"/>
            <a:ext cx="42159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https://www.irit.fr/netscity/prod/intro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476" y="3130312"/>
            <a:ext cx="5150326" cy="31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"/>
          <p:cNvSpPr txBox="1"/>
          <p:nvPr/>
        </p:nvSpPr>
        <p:spPr>
          <a:xfrm>
            <a:off x="0" y="6093325"/>
            <a:ext cx="12057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https://blogs.cornell.edu/info2040/2011/09/26/scientific-collaboration-throughout-history-knowledge-networks-with-weak-local-bridges</a:t>
            </a:r>
            <a:r>
              <a:rPr lang="es-E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1142</Words>
  <Application>Microsoft Macintosh PowerPoint</Application>
  <PresentationFormat>Widescreen</PresentationFormat>
  <Paragraphs>159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Montserrat</vt:lpstr>
      <vt:lpstr>Calibri</vt:lpstr>
      <vt:lpstr>Arial</vt:lpstr>
      <vt:lpstr>Roboto</vt:lpstr>
      <vt:lpstr>Libre Franklin</vt:lpstr>
      <vt:lpstr>Libre Franklin Medium</vt:lpstr>
      <vt:lpstr>Tema de Office</vt:lpstr>
      <vt:lpstr>PowerPoint Presentation</vt:lpstr>
      <vt:lpstr>LA-CoNGA physics:                                                ¡suena bien! </vt:lpstr>
      <vt:lpstr>PowerPoint Presentation</vt:lpstr>
      <vt:lpstr>LA-CoNGA physics:                                       ¿Quiénes somos?</vt:lpstr>
      <vt:lpstr>LA-CoNGA physics:                                       ¿Quiénes somos?</vt:lpstr>
      <vt:lpstr>LA-CoNGA physics:      Socios y Aliados</vt:lpstr>
      <vt:lpstr>PowerPoint Presentation</vt:lpstr>
      <vt:lpstr>LA-CoNGA physics:                                          Misión y Valores</vt:lpstr>
      <vt:lpstr>LA-CoNGA physics:                             Colaboración científica</vt:lpstr>
      <vt:lpstr>LA-CoNGA physics:                             Sociedad del conocimiento</vt:lpstr>
      <vt:lpstr>PowerPoint Presentation</vt:lpstr>
      <vt:lpstr>LA-CoNGA physics:                             ¿Qué queremos hacer?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LA-CoNGA physics:                                Encuentros virtuales</vt:lpstr>
      <vt:lpstr>LA-CoNGA physics:                                         ¡Muchas gracias!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Hablemos de física avanzada</dc:title>
  <dc:creator>user</dc:creator>
  <cp:lastModifiedBy>LUIS ALBERTO NUNEZ DE VIL MARTINEZ</cp:lastModifiedBy>
  <cp:revision>14</cp:revision>
  <dcterms:modified xsi:type="dcterms:W3CDTF">2020-09-11T12:49:06Z</dcterms:modified>
</cp:coreProperties>
</file>